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63" r:id="rId3"/>
    <p:sldId id="257" r:id="rId4"/>
    <p:sldId id="258" r:id="rId5"/>
    <p:sldId id="259" r:id="rId6"/>
    <p:sldId id="267" r:id="rId7"/>
    <p:sldId id="270" r:id="rId8"/>
    <p:sldId id="261" r:id="rId9"/>
    <p:sldId id="264" r:id="rId10"/>
    <p:sldId id="260" r:id="rId11"/>
    <p:sldId id="262" r:id="rId12"/>
    <p:sldId id="266" r:id="rId13"/>
    <p:sldId id="268" r:id="rId14"/>
    <p:sldId id="269" r:id="rId15"/>
    <p:sldId id="271"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608" autoAdjust="0"/>
  </p:normalViewPr>
  <p:slideViewPr>
    <p:cSldViewPr snapToGrid="0" snapToObjects="1">
      <p:cViewPr>
        <p:scale>
          <a:sx n="121" d="100"/>
          <a:sy n="121"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5DB1C-2E08-1741-A415-89B25E2A76BA}" type="datetimeFigureOut">
              <a:rPr lang="en-US" smtClean="0"/>
              <a:t>9/13/13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A185B-5CBC-7D4E-B143-F8B47A3437B7}" type="slidenum">
              <a:rPr lang="en-US" smtClean="0"/>
              <a:t>‹#›</a:t>
            </a:fld>
            <a:endParaRPr lang="en-US"/>
          </a:p>
        </p:txBody>
      </p:sp>
    </p:spTree>
    <p:extLst>
      <p:ext uri="{BB962C8B-B14F-4D97-AF65-F5344CB8AC3E}">
        <p14:creationId xmlns:p14="http://schemas.microsoft.com/office/powerpoint/2010/main" val="2490304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Horned</a:t>
            </a:r>
            <a:r>
              <a:rPr lang="en-US" baseline="0" dirty="0" smtClean="0"/>
              <a:t> Demon 3000 BCE copper, first realistic depictions of humans in art, combining of human and animal </a:t>
            </a:r>
            <a:r>
              <a:rPr lang="en-US" baseline="0" dirty="0" err="1" smtClean="0"/>
              <a:t>charateristics</a:t>
            </a:r>
            <a:r>
              <a:rPr lang="en-US" baseline="0" dirty="0" smtClean="0"/>
              <a:t> with horns and wings around </a:t>
            </a:r>
            <a:r>
              <a:rPr lang="en-US" baseline="0" dirty="0" err="1" smtClean="0"/>
              <a:t>sholders</a:t>
            </a:r>
            <a:r>
              <a:rPr lang="en-US" baseline="0" dirty="0" smtClean="0"/>
              <a:t>. Possible early religious beliefs, possible shaman figure that had spiritual power.  </a:t>
            </a:r>
          </a:p>
          <a:p>
            <a:r>
              <a:rPr lang="en-US" dirty="0" smtClean="0"/>
              <a:t>Seal Stamp 2600 BCE Use to mark</a:t>
            </a:r>
            <a:r>
              <a:rPr lang="en-US" baseline="0" dirty="0" smtClean="0"/>
              <a:t> ownership or sale of something. Includes a persons personal seal to </a:t>
            </a:r>
            <a:endParaRPr lang="en-US" dirty="0"/>
          </a:p>
        </p:txBody>
      </p:sp>
      <p:sp>
        <p:nvSpPr>
          <p:cNvPr id="4" name="Slide Number Placeholder 3"/>
          <p:cNvSpPr>
            <a:spLocks noGrp="1"/>
          </p:cNvSpPr>
          <p:nvPr>
            <p:ph type="sldNum" sz="quarter" idx="10"/>
          </p:nvPr>
        </p:nvSpPr>
        <p:spPr/>
        <p:txBody>
          <a:bodyPr/>
          <a:lstStyle/>
          <a:p>
            <a:fld id="{8CBA185B-5CBC-7D4E-B143-F8B47A3437B7}" type="slidenum">
              <a:rPr lang="en-US" smtClean="0"/>
              <a:t>1</a:t>
            </a:fld>
            <a:endParaRPr lang="en-US"/>
          </a:p>
        </p:txBody>
      </p:sp>
    </p:spTree>
    <p:extLst>
      <p:ext uri="{BB962C8B-B14F-4D97-AF65-F5344CB8AC3E}">
        <p14:creationId xmlns:p14="http://schemas.microsoft.com/office/powerpoint/2010/main" val="372241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between 2 Rivers</a:t>
            </a:r>
          </a:p>
          <a:p>
            <a:r>
              <a:rPr lang="en-US" dirty="0" smtClean="0"/>
              <a:t>5 major civilizations:</a:t>
            </a:r>
            <a:r>
              <a:rPr lang="en-US" baseline="0" dirty="0" smtClean="0"/>
              <a:t> Sumerians, Babylonians (2 </a:t>
            </a:r>
            <a:r>
              <a:rPr lang="en-US" baseline="0" dirty="0" err="1" smtClean="0"/>
              <a:t>empired</a:t>
            </a:r>
            <a:r>
              <a:rPr lang="en-US" baseline="0" dirty="0" smtClean="0"/>
              <a:t> old and new)  </a:t>
            </a:r>
            <a:r>
              <a:rPr lang="en-US" baseline="0" dirty="0" err="1" smtClean="0"/>
              <a:t>Akkadias</a:t>
            </a:r>
            <a:r>
              <a:rPr lang="en-US" baseline="0" dirty="0" smtClean="0"/>
              <a:t>, Assyrians</a:t>
            </a:r>
          </a:p>
          <a:p>
            <a:r>
              <a:rPr lang="en-US" baseline="0" dirty="0" smtClean="0"/>
              <a:t>Fertile </a:t>
            </a:r>
            <a:r>
              <a:rPr lang="en-US" baseline="0" dirty="0" err="1" smtClean="0"/>
              <a:t>Crecent</a:t>
            </a:r>
            <a:r>
              <a:rPr lang="en-US" baseline="0" dirty="0" smtClean="0"/>
              <a:t> extend all to way down to Egypt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8A5011C-FBA4-434B-A22E-11540694B5FE}" type="slidenum">
              <a:rPr lang="en-US" smtClean="0"/>
              <a:t>3</a:t>
            </a:fld>
            <a:endParaRPr lang="en-US"/>
          </a:p>
        </p:txBody>
      </p:sp>
    </p:spTree>
    <p:extLst>
      <p:ext uri="{BB962C8B-B14F-4D97-AF65-F5344CB8AC3E}">
        <p14:creationId xmlns:p14="http://schemas.microsoft.com/office/powerpoint/2010/main" val="408657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Judaism changed after</a:t>
            </a:r>
            <a:r>
              <a:rPr lang="en-US" baseline="0" dirty="0" smtClean="0"/>
              <a:t> 1800’s in Europe and again after the Holocaust to help people answer different questions….Christianity had many different early versions that look little like the </a:t>
            </a:r>
            <a:r>
              <a:rPr lang="en-US" baseline="0" dirty="0" err="1" smtClean="0"/>
              <a:t>Medeival</a:t>
            </a:r>
            <a:r>
              <a:rPr lang="en-US" baseline="0" dirty="0" smtClean="0"/>
              <a:t> Catholic Church…protestant reformation deal with changing European world.  Buddhism exists in 100s of different forms that are adapted to different cultures….anthropologists didn’t even realize it was connected to one religion (but that</a:t>
            </a:r>
            <a:r>
              <a:rPr lang="fr-FR" baseline="0" dirty="0" smtClean="0"/>
              <a:t>’</a:t>
            </a:r>
            <a:r>
              <a:rPr lang="en-US" baseline="0" dirty="0" smtClean="0"/>
              <a:t>s because the concept of  A Religion didn’t really exist to those people).    </a:t>
            </a:r>
          </a:p>
          <a:p>
            <a:r>
              <a:rPr lang="en-US" baseline="0" dirty="0" smtClean="0"/>
              <a:t>Judaism changes its ideas significantly when ideas from Persia taken during the Jews captivity in Babylon….the silk roads allowed religions to mix for thousands of years creating whole forms of religions that historians have had a hard time defining. </a:t>
            </a:r>
            <a:endParaRPr lang="en-US" dirty="0"/>
          </a:p>
        </p:txBody>
      </p:sp>
      <p:sp>
        <p:nvSpPr>
          <p:cNvPr id="4" name="Slide Number Placeholder 3"/>
          <p:cNvSpPr>
            <a:spLocks noGrp="1"/>
          </p:cNvSpPr>
          <p:nvPr>
            <p:ph type="sldNum" sz="quarter" idx="10"/>
          </p:nvPr>
        </p:nvSpPr>
        <p:spPr/>
        <p:txBody>
          <a:bodyPr/>
          <a:lstStyle/>
          <a:p>
            <a:fld id="{8CBA185B-5CBC-7D4E-B143-F8B47A3437B7}" type="slidenum">
              <a:rPr lang="en-US" smtClean="0"/>
              <a:t>8</a:t>
            </a:fld>
            <a:endParaRPr lang="en-US"/>
          </a:p>
        </p:txBody>
      </p:sp>
    </p:spTree>
    <p:extLst>
      <p:ext uri="{BB962C8B-B14F-4D97-AF65-F5344CB8AC3E}">
        <p14:creationId xmlns:p14="http://schemas.microsoft.com/office/powerpoint/2010/main" val="140716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Epic of </a:t>
            </a:r>
            <a:r>
              <a:rPr lang="en-US" dirty="0" err="1" smtClean="0"/>
              <a:t>Gilgimesh</a:t>
            </a:r>
            <a:r>
              <a:rPr lang="en-US" dirty="0" smtClean="0"/>
              <a:t> is put together from different Fragments dating from the 2000s-1300s</a:t>
            </a:r>
            <a:r>
              <a:rPr lang="en-US" baseline="0" dirty="0" smtClean="0"/>
              <a:t> BCE combines Sumerian and </a:t>
            </a:r>
            <a:r>
              <a:rPr lang="en-US" baseline="0" dirty="0" err="1" smtClean="0"/>
              <a:t>Akkadian</a:t>
            </a:r>
            <a:r>
              <a:rPr lang="en-US" baseline="0" dirty="0" smtClean="0"/>
              <a:t> versions together</a:t>
            </a:r>
          </a:p>
          <a:p>
            <a:r>
              <a:rPr lang="en-US" baseline="0" dirty="0" smtClean="0"/>
              <a:t>Above is the famous flood table </a:t>
            </a:r>
          </a:p>
          <a:p>
            <a:r>
              <a:rPr lang="en-US" dirty="0" smtClean="0"/>
              <a:t>“When On High” Mesopotamian Creation Epic  again later versions were found</a:t>
            </a:r>
            <a:r>
              <a:rPr lang="en-US" baseline="0" dirty="0" smtClean="0"/>
              <a:t> more complete but we know that texts existed early and have found some evidence of this</a:t>
            </a:r>
            <a:endParaRPr lang="en-US" dirty="0"/>
          </a:p>
        </p:txBody>
      </p:sp>
      <p:sp>
        <p:nvSpPr>
          <p:cNvPr id="4" name="Slide Number Placeholder 3"/>
          <p:cNvSpPr>
            <a:spLocks noGrp="1"/>
          </p:cNvSpPr>
          <p:nvPr>
            <p:ph type="sldNum" sz="quarter" idx="10"/>
          </p:nvPr>
        </p:nvSpPr>
        <p:spPr/>
        <p:txBody>
          <a:bodyPr/>
          <a:lstStyle/>
          <a:p>
            <a:fld id="{8CBA185B-5CBC-7D4E-B143-F8B47A3437B7}" type="slidenum">
              <a:rPr lang="en-US" smtClean="0"/>
              <a:t>10</a:t>
            </a:fld>
            <a:endParaRPr lang="en-US"/>
          </a:p>
        </p:txBody>
      </p:sp>
    </p:spTree>
    <p:extLst>
      <p:ext uri="{BB962C8B-B14F-4D97-AF65-F5344CB8AC3E}">
        <p14:creationId xmlns:p14="http://schemas.microsoft.com/office/powerpoint/2010/main" val="134578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090AF78-92EB-484D-AF4C-399B18D3EA1F}" type="datetimeFigureOut">
              <a:rPr lang="en-US" smtClean="0"/>
              <a:t>9/13/13</a:t>
            </a:fld>
            <a:endParaRPr lang="en-US"/>
          </a:p>
        </p:txBody>
      </p:sp>
      <p:sp>
        <p:nvSpPr>
          <p:cNvPr id="8" name="Slide Number Placeholder 7"/>
          <p:cNvSpPr>
            <a:spLocks noGrp="1"/>
          </p:cNvSpPr>
          <p:nvPr>
            <p:ph type="sldNum" sz="quarter" idx="11"/>
          </p:nvPr>
        </p:nvSpPr>
        <p:spPr/>
        <p:txBody>
          <a:bodyPr/>
          <a:lstStyle/>
          <a:p>
            <a:fld id="{E6556FCD-5C60-3C46-B463-7F6C511BAFC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0AF78-92EB-484D-AF4C-399B18D3EA1F}"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56FCD-5C60-3C46-B463-7F6C511BAF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0AF78-92EB-484D-AF4C-399B18D3EA1F}"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56FCD-5C60-3C46-B463-7F6C511BAF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0AF78-92EB-484D-AF4C-399B18D3EA1F}"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56FCD-5C60-3C46-B463-7F6C511BAF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0AF78-92EB-484D-AF4C-399B18D3EA1F}"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56FCD-5C60-3C46-B463-7F6C511BAF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90AF78-92EB-484D-AF4C-399B18D3EA1F}"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56FCD-5C60-3C46-B463-7F6C511BAFC3}"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090AF78-92EB-484D-AF4C-399B18D3EA1F}" type="datetimeFigureOut">
              <a:rPr lang="en-US" smtClean="0"/>
              <a:t>9/13/13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56FCD-5C60-3C46-B463-7F6C511BAFC3}"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90AF78-92EB-484D-AF4C-399B18D3EA1F}" type="datetimeFigureOut">
              <a:rPr lang="en-US" smtClean="0"/>
              <a:t>9/13/13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56FCD-5C60-3C46-B463-7F6C511BAF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0AF78-92EB-484D-AF4C-399B18D3EA1F}" type="datetimeFigureOut">
              <a:rPr lang="en-US" smtClean="0"/>
              <a:t>9/13/13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56FCD-5C60-3C46-B463-7F6C511BAF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0AF78-92EB-484D-AF4C-399B18D3EA1F}"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56FCD-5C60-3C46-B463-7F6C511BAF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0AF78-92EB-484D-AF4C-399B18D3EA1F}"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56FCD-5C60-3C46-B463-7F6C511BAF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090AF78-92EB-484D-AF4C-399B18D3EA1F}" type="datetimeFigureOut">
              <a:rPr lang="en-US" smtClean="0"/>
              <a:t>9/13/13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6556FCD-5C60-3C46-B463-7F6C511BAFC3}"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5223" y="0"/>
            <a:ext cx="2278166" cy="3923509"/>
          </a:xfrm>
          <a:prstGeom prst="rect">
            <a:avLst/>
          </a:prstGeom>
        </p:spPr>
      </p:pic>
      <p:pic>
        <p:nvPicPr>
          <p:cNvPr id="7" name="Picture 6"/>
          <p:cNvPicPr>
            <a:picLocks noChangeAspect="1"/>
          </p:cNvPicPr>
          <p:nvPr/>
        </p:nvPicPr>
        <p:blipFill>
          <a:blip r:embed="rId4"/>
          <a:stretch>
            <a:fillRect/>
          </a:stretch>
        </p:blipFill>
        <p:spPr>
          <a:xfrm>
            <a:off x="2652483" y="276762"/>
            <a:ext cx="1884083" cy="3646747"/>
          </a:xfrm>
          <a:prstGeom prst="rect">
            <a:avLst/>
          </a:prstGeom>
        </p:spPr>
      </p:pic>
      <p:pic>
        <p:nvPicPr>
          <p:cNvPr id="9" name="Picture 8"/>
          <p:cNvPicPr>
            <a:picLocks noChangeAspect="1"/>
          </p:cNvPicPr>
          <p:nvPr/>
        </p:nvPicPr>
        <p:blipFill>
          <a:blip r:embed="rId5"/>
          <a:stretch>
            <a:fillRect/>
          </a:stretch>
        </p:blipFill>
        <p:spPr>
          <a:xfrm>
            <a:off x="4267200" y="3705492"/>
            <a:ext cx="4686966" cy="2709066"/>
          </a:xfrm>
          <a:prstGeom prst="rect">
            <a:avLst/>
          </a:prstGeom>
        </p:spPr>
      </p:pic>
      <p:sp>
        <p:nvSpPr>
          <p:cNvPr id="10" name="TextBox 9"/>
          <p:cNvSpPr txBox="1"/>
          <p:nvPr/>
        </p:nvSpPr>
        <p:spPr>
          <a:xfrm>
            <a:off x="4884398" y="634925"/>
            <a:ext cx="3353953" cy="3416320"/>
          </a:xfrm>
          <a:prstGeom prst="rect">
            <a:avLst/>
          </a:prstGeom>
          <a:noFill/>
        </p:spPr>
        <p:txBody>
          <a:bodyPr wrap="square" rtlCol="0">
            <a:spAutoFit/>
          </a:bodyPr>
          <a:lstStyle/>
          <a:p>
            <a:r>
              <a:rPr lang="en-US" dirty="0" smtClean="0"/>
              <a:t>Warm Up:</a:t>
            </a:r>
          </a:p>
          <a:p>
            <a:r>
              <a:rPr lang="en-US" dirty="0" smtClean="0"/>
              <a:t>Observe the following pieces of Mesopotamian art and </a:t>
            </a:r>
          </a:p>
          <a:p>
            <a:endParaRPr lang="en-US" dirty="0" smtClean="0"/>
          </a:p>
          <a:p>
            <a:r>
              <a:rPr lang="en-US" dirty="0" smtClean="0"/>
              <a:t>1. What is it? Describe the piece below in detail. Feel free to sketch a piece in your notes </a:t>
            </a:r>
          </a:p>
          <a:p>
            <a:endParaRPr lang="en-US" dirty="0" smtClean="0"/>
          </a:p>
          <a:p>
            <a:r>
              <a:rPr lang="en-US" dirty="0" smtClean="0"/>
              <a:t>2. What is it used for? Predict its use. </a:t>
            </a:r>
          </a:p>
          <a:p>
            <a:endParaRPr lang="en-US" dirty="0"/>
          </a:p>
          <a:p>
            <a:endParaRPr lang="en-US" dirty="0"/>
          </a:p>
        </p:txBody>
      </p:sp>
    </p:spTree>
    <p:extLst>
      <p:ext uri="{BB962C8B-B14F-4D97-AF65-F5344CB8AC3E}">
        <p14:creationId xmlns:p14="http://schemas.microsoft.com/office/powerpoint/2010/main" val="3859797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08090"/>
            <a:ext cx="7315200" cy="1154097"/>
          </a:xfrm>
        </p:spPr>
        <p:txBody>
          <a:bodyPr/>
          <a:lstStyle/>
          <a:p>
            <a:r>
              <a:rPr lang="en-US" dirty="0" smtClean="0"/>
              <a:t>Ancient Stories</a:t>
            </a:r>
            <a:endParaRPr lang="en-US" dirty="0"/>
          </a:p>
        </p:txBody>
      </p:sp>
      <p:pic>
        <p:nvPicPr>
          <p:cNvPr id="8" name="Picture 7"/>
          <p:cNvPicPr>
            <a:picLocks noChangeAspect="1"/>
          </p:cNvPicPr>
          <p:nvPr/>
        </p:nvPicPr>
        <p:blipFill>
          <a:blip r:embed="rId3"/>
          <a:stretch>
            <a:fillRect/>
          </a:stretch>
        </p:blipFill>
        <p:spPr>
          <a:xfrm>
            <a:off x="450330" y="2290763"/>
            <a:ext cx="2667000" cy="3060700"/>
          </a:xfrm>
          <a:prstGeom prst="rect">
            <a:avLst/>
          </a:prstGeom>
        </p:spPr>
      </p:pic>
      <p:pic>
        <p:nvPicPr>
          <p:cNvPr id="9" name="Picture 8"/>
          <p:cNvPicPr>
            <a:picLocks noChangeAspect="1"/>
          </p:cNvPicPr>
          <p:nvPr/>
        </p:nvPicPr>
        <p:blipFill>
          <a:blip r:embed="rId4"/>
          <a:stretch>
            <a:fillRect/>
          </a:stretch>
        </p:blipFill>
        <p:spPr>
          <a:xfrm>
            <a:off x="3757821" y="2176463"/>
            <a:ext cx="5080000" cy="3175000"/>
          </a:xfrm>
          <a:prstGeom prst="rect">
            <a:avLst/>
          </a:prstGeom>
        </p:spPr>
      </p:pic>
    </p:spTree>
    <p:extLst>
      <p:ext uri="{BB962C8B-B14F-4D97-AF65-F5344CB8AC3E}">
        <p14:creationId xmlns:p14="http://schemas.microsoft.com/office/powerpoint/2010/main" val="37254746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it &amp; Contextualize it</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a:p>
        </p:txBody>
      </p:sp>
    </p:spTree>
    <p:extLst>
      <p:ext uri="{BB962C8B-B14F-4D97-AF65-F5344CB8AC3E}">
        <p14:creationId xmlns:p14="http://schemas.microsoft.com/office/powerpoint/2010/main" val="2812469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Enuma</a:t>
            </a:r>
            <a:r>
              <a:rPr lang="en-US" dirty="0" smtClean="0"/>
              <a:t> </a:t>
            </a:r>
            <a:r>
              <a:rPr lang="en-US" dirty="0" err="1" smtClean="0"/>
              <a:t>Elish</a:t>
            </a:r>
            <a:r>
              <a:rPr lang="en-US" dirty="0" smtClean="0"/>
              <a:t> </a:t>
            </a:r>
            <a:endParaRPr lang="en-US" dirty="0"/>
          </a:p>
        </p:txBody>
      </p:sp>
      <p:sp>
        <p:nvSpPr>
          <p:cNvPr id="3" name="Content Placeholder 2"/>
          <p:cNvSpPr>
            <a:spLocks noGrp="1"/>
          </p:cNvSpPr>
          <p:nvPr>
            <p:ph idx="1"/>
          </p:nvPr>
        </p:nvSpPr>
        <p:spPr/>
        <p:txBody>
          <a:bodyPr/>
          <a:lstStyle/>
          <a:p>
            <a:r>
              <a:rPr lang="en-US" dirty="0" smtClean="0"/>
              <a:t>Source it by reading the introduction</a:t>
            </a:r>
          </a:p>
          <a:p>
            <a:r>
              <a:rPr lang="en-US" dirty="0" smtClean="0"/>
              <a:t>Who wrote this</a:t>
            </a:r>
          </a:p>
          <a:p>
            <a:r>
              <a:rPr lang="en-US" dirty="0" smtClean="0"/>
              <a:t>When was it written?  Are there multiple dates</a:t>
            </a:r>
          </a:p>
          <a:p>
            <a:r>
              <a:rPr lang="en-US" dirty="0" smtClean="0"/>
              <a:t>Where was it written? </a:t>
            </a:r>
          </a:p>
          <a:p>
            <a:r>
              <a:rPr lang="en-US" dirty="0" smtClean="0"/>
              <a:t>Why was it written? </a:t>
            </a:r>
            <a:endParaRPr lang="en-US" dirty="0"/>
          </a:p>
        </p:txBody>
      </p:sp>
    </p:spTree>
    <p:extLst>
      <p:ext uri="{BB962C8B-B14F-4D97-AF65-F5344CB8AC3E}">
        <p14:creationId xmlns:p14="http://schemas.microsoft.com/office/powerpoint/2010/main" val="2635785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3222"/>
            <a:ext cx="7315200" cy="1324047"/>
          </a:xfrm>
        </p:spPr>
        <p:txBody>
          <a:bodyPr>
            <a:normAutofit fontScale="90000"/>
          </a:bodyPr>
          <a:lstStyle/>
          <a:p>
            <a:r>
              <a:rPr lang="en-US" dirty="0" smtClean="0"/>
              <a:t/>
            </a:r>
            <a:br>
              <a:rPr lang="en-US" dirty="0" smtClean="0"/>
            </a:br>
            <a:r>
              <a:rPr lang="en-US" dirty="0"/>
              <a:t/>
            </a:r>
            <a:br>
              <a:rPr lang="en-US" dirty="0"/>
            </a:br>
            <a:r>
              <a:rPr lang="en-US" dirty="0" smtClean="0"/>
              <a:t>Warm Up: Review the Creation Myth from Yesterday</a:t>
            </a:r>
            <a:endParaRPr lang="en-US" dirty="0"/>
          </a:p>
        </p:txBody>
      </p:sp>
      <p:sp>
        <p:nvSpPr>
          <p:cNvPr id="3" name="Content Placeholder 2"/>
          <p:cNvSpPr>
            <a:spLocks noGrp="1"/>
          </p:cNvSpPr>
          <p:nvPr>
            <p:ph idx="1"/>
          </p:nvPr>
        </p:nvSpPr>
        <p:spPr>
          <a:xfrm>
            <a:off x="914400" y="2267195"/>
            <a:ext cx="7315200" cy="3524128"/>
          </a:xfrm>
        </p:spPr>
        <p:txBody>
          <a:bodyPr/>
          <a:lstStyle/>
          <a:p>
            <a:r>
              <a:rPr lang="en-US" dirty="0" smtClean="0"/>
              <a:t>What is the motivation for creating this myth? Based on this myth what types of lives did people have in ancient time? </a:t>
            </a:r>
          </a:p>
          <a:p>
            <a:r>
              <a:rPr lang="en-US" dirty="0" smtClean="0"/>
              <a:t>Humans serve the Gods in the myth because the Gods are lazy and don’t want to do work….what does this say about how the humans view their own lives?  </a:t>
            </a:r>
          </a:p>
          <a:p>
            <a:r>
              <a:rPr lang="en-US" dirty="0" smtClean="0"/>
              <a:t>How is </a:t>
            </a:r>
            <a:r>
              <a:rPr lang="en-US" dirty="0" err="1" smtClean="0"/>
              <a:t>Marduk</a:t>
            </a:r>
            <a:r>
              <a:rPr lang="en-US" dirty="0" smtClean="0"/>
              <a:t> viewed by the people?  How are the other gods viewed?  </a:t>
            </a:r>
          </a:p>
          <a:p>
            <a:pPr lvl="1"/>
            <a:r>
              <a:rPr lang="en-US" dirty="0"/>
              <a:t>Do people today have similar motivations and stories? </a:t>
            </a:r>
          </a:p>
          <a:p>
            <a:pPr marL="320040" lvl="1" indent="0">
              <a:buNone/>
            </a:pPr>
            <a:endParaRPr lang="en-US" dirty="0"/>
          </a:p>
        </p:txBody>
      </p:sp>
    </p:spTree>
    <p:extLst>
      <p:ext uri="{BB962C8B-B14F-4D97-AF65-F5344CB8AC3E}">
        <p14:creationId xmlns:p14="http://schemas.microsoft.com/office/powerpoint/2010/main" val="3624378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0619"/>
            <a:ext cx="7315200" cy="738416"/>
          </a:xfrm>
        </p:spPr>
        <p:txBody>
          <a:bodyPr/>
          <a:lstStyle/>
          <a:p>
            <a:r>
              <a:rPr lang="en-US" dirty="0" smtClean="0"/>
              <a:t>Creation Epic</a:t>
            </a:r>
            <a:endParaRPr lang="en-US" dirty="0"/>
          </a:p>
        </p:txBody>
      </p:sp>
      <p:sp>
        <p:nvSpPr>
          <p:cNvPr id="3" name="Content Placeholder 2"/>
          <p:cNvSpPr>
            <a:spLocks noGrp="1"/>
          </p:cNvSpPr>
          <p:nvPr>
            <p:ph idx="1"/>
          </p:nvPr>
        </p:nvSpPr>
        <p:spPr>
          <a:xfrm>
            <a:off x="914400" y="1340729"/>
            <a:ext cx="7315200" cy="4968632"/>
          </a:xfrm>
        </p:spPr>
        <p:txBody>
          <a:bodyPr/>
          <a:lstStyle/>
          <a:p>
            <a:r>
              <a:rPr lang="en-US" dirty="0" smtClean="0"/>
              <a:t>The word has a definite beginning and possibly an end: Linear view of history</a:t>
            </a:r>
          </a:p>
          <a:p>
            <a:r>
              <a:rPr lang="en-US" dirty="0" smtClean="0"/>
              <a:t>The world is chaotic and beyond human control because the gods are in conflict</a:t>
            </a:r>
          </a:p>
          <a:p>
            <a:pPr lvl="1"/>
            <a:r>
              <a:rPr lang="en-US" dirty="0" smtClean="0"/>
              <a:t>Floods, droughts, bad weather, death, disease are out of human control</a:t>
            </a:r>
          </a:p>
          <a:p>
            <a:r>
              <a:rPr lang="en-US" dirty="0" smtClean="0"/>
              <a:t>Humans serve the gods expresses how people feel about themselves</a:t>
            </a:r>
          </a:p>
          <a:p>
            <a:pPr lvl="1"/>
            <a:r>
              <a:rPr lang="en-US" dirty="0" smtClean="0"/>
              <a:t>Like slaves, lack control, negative view of life, uncertain</a:t>
            </a:r>
          </a:p>
          <a:p>
            <a:endParaRPr lang="en-US" dirty="0" smtClean="0"/>
          </a:p>
          <a:p>
            <a:r>
              <a:rPr lang="en-US" dirty="0" smtClean="0"/>
              <a:t>Every city or civilization has a favorite god that does go things and gods to blame for bad things</a:t>
            </a:r>
          </a:p>
          <a:p>
            <a:pPr lvl="1"/>
            <a:r>
              <a:rPr lang="en-US" dirty="0" smtClean="0"/>
              <a:t>We do this today in our politics (rep v democrats), with out sports teams, with our religions (my god </a:t>
            </a:r>
            <a:r>
              <a:rPr lang="en-US" dirty="0" err="1" smtClean="0"/>
              <a:t>vs</a:t>
            </a:r>
            <a:r>
              <a:rPr lang="en-US" dirty="0" smtClean="0"/>
              <a:t> your god) </a:t>
            </a:r>
            <a:endParaRPr lang="en-US" dirty="0"/>
          </a:p>
        </p:txBody>
      </p:sp>
    </p:spTree>
    <p:extLst>
      <p:ext uri="{BB962C8B-B14F-4D97-AF65-F5344CB8AC3E}">
        <p14:creationId xmlns:p14="http://schemas.microsoft.com/office/powerpoint/2010/main" val="18328899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Warm Up</a:t>
            </a:r>
          </a:p>
          <a:p>
            <a:r>
              <a:rPr lang="en-US" dirty="0" smtClean="0"/>
              <a:t>Settler of </a:t>
            </a:r>
            <a:r>
              <a:rPr lang="en-US" dirty="0" err="1" smtClean="0"/>
              <a:t>Catan</a:t>
            </a:r>
            <a:endParaRPr lang="en-US" dirty="0" smtClean="0"/>
          </a:p>
          <a:p>
            <a:r>
              <a:rPr lang="en-US" dirty="0" smtClean="0"/>
              <a:t>Quiz Review</a:t>
            </a:r>
          </a:p>
          <a:p>
            <a:pPr lvl="1"/>
            <a:r>
              <a:rPr lang="en-US" dirty="0" smtClean="0"/>
              <a:t>RECIPE for Civilization</a:t>
            </a:r>
          </a:p>
          <a:p>
            <a:r>
              <a:rPr lang="en-US" dirty="0" smtClean="0"/>
              <a:t>Gilgamesh: Video Clip&amp; Text</a:t>
            </a:r>
          </a:p>
          <a:p>
            <a:r>
              <a:rPr lang="en-US" dirty="0" smtClean="0"/>
              <a:t>Wrap Up Question</a:t>
            </a:r>
          </a:p>
        </p:txBody>
      </p:sp>
    </p:spTree>
    <p:extLst>
      <p:ext uri="{BB962C8B-B14F-4D97-AF65-F5344CB8AC3E}">
        <p14:creationId xmlns:p14="http://schemas.microsoft.com/office/powerpoint/2010/main" val="39588838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0552"/>
            <a:ext cx="7315200" cy="1154097"/>
          </a:xfrm>
        </p:spPr>
        <p:txBody>
          <a:bodyPr/>
          <a:lstStyle/>
          <a:p>
            <a:r>
              <a:rPr lang="en-US" dirty="0" smtClean="0"/>
              <a:t>Gilgamesh</a:t>
            </a:r>
            <a:endParaRPr lang="en-US" dirty="0"/>
          </a:p>
        </p:txBody>
      </p:sp>
      <p:sp>
        <p:nvSpPr>
          <p:cNvPr id="3" name="Content Placeholder 2"/>
          <p:cNvSpPr>
            <a:spLocks noGrp="1"/>
          </p:cNvSpPr>
          <p:nvPr>
            <p:ph idx="1"/>
          </p:nvPr>
        </p:nvSpPr>
        <p:spPr>
          <a:xfrm>
            <a:off x="914400" y="1554649"/>
            <a:ext cx="7315200" cy="4754711"/>
          </a:xfrm>
        </p:spPr>
        <p:txBody>
          <a:bodyPr>
            <a:normAutofit/>
          </a:bodyPr>
          <a:lstStyle/>
          <a:p>
            <a:r>
              <a:rPr lang="en-US" dirty="0" smtClean="0"/>
              <a:t>Watch the Gilgamesh Cartoon</a:t>
            </a:r>
          </a:p>
          <a:p>
            <a:r>
              <a:rPr lang="en-US" dirty="0" smtClean="0"/>
              <a:t>Answer these questions in your notebooks</a:t>
            </a:r>
          </a:p>
          <a:p>
            <a:pPr marL="662940" lvl="1" indent="-342900">
              <a:buFont typeface="+mj-lt"/>
              <a:buAutoNum type="arabicPeriod"/>
            </a:pPr>
            <a:r>
              <a:rPr lang="en-US" dirty="0" smtClean="0"/>
              <a:t>What does this story help explain to the people of Mesopotamia (think about what it was like to live there 5,000 YA)?</a:t>
            </a:r>
          </a:p>
          <a:p>
            <a:pPr marL="662940" lvl="1" indent="-342900">
              <a:buFont typeface="+mj-lt"/>
              <a:buAutoNum type="arabicPeriod"/>
            </a:pPr>
            <a:r>
              <a:rPr lang="en-US" dirty="0" smtClean="0"/>
              <a:t>Why is there is flood?  What does this say about the gods?</a:t>
            </a:r>
          </a:p>
          <a:p>
            <a:pPr marL="662940" lvl="1" indent="-342900">
              <a:buFont typeface="+mj-lt"/>
              <a:buAutoNum type="arabicPeriod"/>
            </a:pPr>
            <a:r>
              <a:rPr lang="en-US" dirty="0" smtClean="0"/>
              <a:t>What are some explanations as to why this story might be the similar to the biblical story of Noah?  Why is it not exactly the same?  </a:t>
            </a:r>
          </a:p>
          <a:p>
            <a:endParaRPr lang="en-US" dirty="0" smtClean="0"/>
          </a:p>
          <a:p>
            <a:endParaRPr lang="en-US" dirty="0"/>
          </a:p>
        </p:txBody>
      </p:sp>
    </p:spTree>
    <p:extLst>
      <p:ext uri="{BB962C8B-B14F-4D97-AF65-F5344CB8AC3E}">
        <p14:creationId xmlns:p14="http://schemas.microsoft.com/office/powerpoint/2010/main" val="2391628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Warm Up</a:t>
            </a:r>
          </a:p>
          <a:p>
            <a:pPr lvl="1"/>
            <a:r>
              <a:rPr lang="en-US" dirty="0" smtClean="0"/>
              <a:t>Hand back work</a:t>
            </a:r>
          </a:p>
          <a:p>
            <a:r>
              <a:rPr lang="en-US" dirty="0" smtClean="0"/>
              <a:t>Presentations</a:t>
            </a:r>
          </a:p>
          <a:p>
            <a:r>
              <a:rPr lang="en-US" dirty="0" smtClean="0"/>
              <a:t>Primary Source Backgrounds</a:t>
            </a:r>
          </a:p>
          <a:p>
            <a:r>
              <a:rPr lang="en-US" dirty="0" smtClean="0"/>
              <a:t>Sourcing</a:t>
            </a:r>
            <a:endParaRPr lang="en-US" dirty="0"/>
          </a:p>
        </p:txBody>
      </p:sp>
    </p:spTree>
    <p:extLst>
      <p:ext uri="{BB962C8B-B14F-4D97-AF65-F5344CB8AC3E}">
        <p14:creationId xmlns:p14="http://schemas.microsoft.com/office/powerpoint/2010/main" val="12717433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5519" y="580571"/>
            <a:ext cx="8039051" cy="5517578"/>
          </a:xfrm>
          <a:prstGeom prst="rect">
            <a:avLst/>
          </a:prstGeom>
        </p:spPr>
      </p:pic>
      <p:sp>
        <p:nvSpPr>
          <p:cNvPr id="5" name="TextBox 4"/>
          <p:cNvSpPr txBox="1"/>
          <p:nvPr/>
        </p:nvSpPr>
        <p:spPr>
          <a:xfrm>
            <a:off x="1741715" y="3048000"/>
            <a:ext cx="1905000" cy="400110"/>
          </a:xfrm>
          <a:prstGeom prst="rect">
            <a:avLst/>
          </a:prstGeom>
          <a:noFill/>
        </p:spPr>
        <p:txBody>
          <a:bodyPr wrap="square" rtlCol="0">
            <a:spAutoFit/>
          </a:bodyPr>
          <a:lstStyle/>
          <a:p>
            <a:r>
              <a:rPr lang="en-US" sz="2000" b="1" u="sng" dirty="0" smtClean="0"/>
              <a:t>Phoenician</a:t>
            </a:r>
            <a:r>
              <a:rPr lang="en-US" b="1" u="sng" dirty="0" smtClean="0"/>
              <a:t>s </a:t>
            </a:r>
            <a:endParaRPr lang="en-US" b="1" u="sng" dirty="0"/>
          </a:p>
        </p:txBody>
      </p:sp>
    </p:spTree>
    <p:extLst>
      <p:ext uri="{BB962C8B-B14F-4D97-AF65-F5344CB8AC3E}">
        <p14:creationId xmlns:p14="http://schemas.microsoft.com/office/powerpoint/2010/main" val="5515164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0710"/>
          </a:xfrm>
        </p:spPr>
        <p:txBody>
          <a:bodyPr>
            <a:normAutofit fontScale="90000"/>
          </a:bodyPr>
          <a:lstStyle/>
          <a:p>
            <a:r>
              <a:rPr lang="en-US" dirty="0" smtClean="0"/>
              <a:t>Jigsaw p 34-39</a:t>
            </a:r>
            <a:endParaRPr lang="en-US" dirty="0"/>
          </a:p>
        </p:txBody>
      </p:sp>
      <p:sp>
        <p:nvSpPr>
          <p:cNvPr id="3" name="Content Placeholder 2"/>
          <p:cNvSpPr>
            <a:spLocks noGrp="1"/>
          </p:cNvSpPr>
          <p:nvPr>
            <p:ph idx="1"/>
          </p:nvPr>
        </p:nvSpPr>
        <p:spPr>
          <a:xfrm>
            <a:off x="549275" y="1070429"/>
            <a:ext cx="8042276" cy="4873172"/>
          </a:xfrm>
        </p:spPr>
        <p:txBody>
          <a:bodyPr>
            <a:normAutofit/>
          </a:bodyPr>
          <a:lstStyle/>
          <a:p>
            <a:pPr marL="457200" indent="-457200">
              <a:buFont typeface="+mj-lt"/>
              <a:buAutoNum type="arabicPeriod"/>
            </a:pPr>
            <a:r>
              <a:rPr lang="en-US" dirty="0" smtClean="0"/>
              <a:t>Divide into 6 Groups to cover a section of the text book chapter</a:t>
            </a:r>
          </a:p>
          <a:p>
            <a:pPr marL="793750" lvl="1" indent="-457200">
              <a:buFont typeface="+mj-lt"/>
              <a:buAutoNum type="arabicPeriod"/>
            </a:pPr>
            <a:r>
              <a:rPr lang="en-US" dirty="0" smtClean="0"/>
              <a:t>Geography of Fertile Crescent</a:t>
            </a:r>
          </a:p>
          <a:p>
            <a:pPr marL="793750" lvl="1" indent="-457200">
              <a:buFont typeface="+mj-lt"/>
              <a:buAutoNum type="arabicPeriod"/>
            </a:pPr>
            <a:r>
              <a:rPr lang="en-US" dirty="0" smtClean="0"/>
              <a:t>Sumerian Civilization </a:t>
            </a:r>
          </a:p>
          <a:p>
            <a:pPr marL="793750" lvl="1" indent="-457200">
              <a:buFont typeface="+mj-lt"/>
              <a:buAutoNum type="arabicPeriod"/>
            </a:pPr>
            <a:r>
              <a:rPr lang="en-US" dirty="0" smtClean="0"/>
              <a:t>Advances in Learning &amp; Looking Ahead (Writing) </a:t>
            </a:r>
          </a:p>
          <a:p>
            <a:pPr marL="793750" lvl="1" indent="-457200">
              <a:buFont typeface="+mj-lt"/>
              <a:buAutoNum type="arabicPeriod"/>
            </a:pPr>
            <a:r>
              <a:rPr lang="en-US" dirty="0" smtClean="0"/>
              <a:t>Ruling a Large Empire (First Babylonian) </a:t>
            </a:r>
          </a:p>
          <a:p>
            <a:pPr marL="793750" lvl="1" indent="-457200">
              <a:buFont typeface="+mj-lt"/>
              <a:buAutoNum type="arabicPeriod"/>
            </a:pPr>
            <a:r>
              <a:rPr lang="en-US" dirty="0" smtClean="0"/>
              <a:t>Warfare &amp; Spread of Ideas (Assyrians) </a:t>
            </a:r>
          </a:p>
          <a:p>
            <a:pPr marL="793750" lvl="1" indent="-457200">
              <a:buFont typeface="+mj-lt"/>
              <a:buAutoNum type="arabicPeriod"/>
            </a:pPr>
            <a:r>
              <a:rPr lang="en-US" dirty="0" smtClean="0"/>
              <a:t>Phoenician Sea Traders</a:t>
            </a:r>
          </a:p>
          <a:p>
            <a:pPr marL="457200" indent="-457200">
              <a:buFont typeface="+mj-lt"/>
              <a:buAutoNum type="arabicPeriod"/>
            </a:pPr>
            <a:r>
              <a:rPr lang="en-US" dirty="0" smtClean="0"/>
              <a:t>Create a Poster that includes</a:t>
            </a:r>
          </a:p>
          <a:p>
            <a:pPr marL="793750" lvl="1" indent="-457200">
              <a:buFont typeface="+mj-lt"/>
              <a:buAutoNum type="arabicPeriod"/>
            </a:pPr>
            <a:r>
              <a:rPr lang="en-US" dirty="0" smtClean="0"/>
              <a:t>Title of you Section</a:t>
            </a:r>
          </a:p>
          <a:p>
            <a:pPr marL="793750" lvl="1" indent="-457200">
              <a:buFont typeface="+mj-lt"/>
              <a:buAutoNum type="arabicPeriod"/>
            </a:pPr>
            <a:r>
              <a:rPr lang="en-US" dirty="0" smtClean="0"/>
              <a:t>Big Idea statement</a:t>
            </a:r>
          </a:p>
          <a:p>
            <a:pPr marL="793750" lvl="1" indent="-457200">
              <a:buFont typeface="+mj-lt"/>
              <a:buAutoNum type="arabicPeriod"/>
            </a:pPr>
            <a:r>
              <a:rPr lang="en-US" dirty="0" smtClean="0"/>
              <a:t>3-5 important details that everyone should know</a:t>
            </a:r>
          </a:p>
          <a:p>
            <a:pPr marL="793750" lvl="1" indent="-457200">
              <a:buFont typeface="+mj-lt"/>
              <a:buAutoNum type="arabicPeriod"/>
            </a:pPr>
            <a:r>
              <a:rPr lang="en-US" dirty="0" smtClean="0"/>
              <a:t>1 illustration that help represent you section </a:t>
            </a:r>
            <a:endParaRPr lang="en-US" dirty="0"/>
          </a:p>
        </p:txBody>
      </p:sp>
    </p:spTree>
    <p:extLst>
      <p:ext uri="{BB962C8B-B14F-4D97-AF65-F5344CB8AC3E}">
        <p14:creationId xmlns:p14="http://schemas.microsoft.com/office/powerpoint/2010/main" val="6502683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lstStyle/>
          <a:p>
            <a:r>
              <a:rPr lang="en-US" dirty="0" smtClean="0"/>
              <a:t>Each Person in the group should share at least one piece of information from the Chapter</a:t>
            </a:r>
          </a:p>
          <a:p>
            <a:r>
              <a:rPr lang="en-US" dirty="0" smtClean="0"/>
              <a:t>Remember your classmates did not read the chapter on this and will be quizzed on the information on Friday…Help them out!</a:t>
            </a:r>
          </a:p>
          <a:p>
            <a:r>
              <a:rPr lang="en-US" dirty="0" smtClean="0"/>
              <a:t>Audience members need to show respect and attention to presenters….Presenters should show the same type of respect for audience </a:t>
            </a:r>
            <a:endParaRPr lang="en-US" dirty="0"/>
          </a:p>
        </p:txBody>
      </p:sp>
    </p:spTree>
    <p:extLst>
      <p:ext uri="{BB962C8B-B14F-4D97-AF65-F5344CB8AC3E}">
        <p14:creationId xmlns:p14="http://schemas.microsoft.com/office/powerpoint/2010/main" val="13706163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187" y="398040"/>
            <a:ext cx="7315200" cy="839495"/>
          </a:xfrm>
        </p:spPr>
        <p:txBody>
          <a:bodyPr>
            <a:normAutofit/>
          </a:bodyPr>
          <a:lstStyle/>
          <a:p>
            <a:r>
              <a:rPr lang="en-US" sz="2000" dirty="0" smtClean="0"/>
              <a:t>Where is the River &amp; Farmland? </a:t>
            </a:r>
            <a:endParaRPr lang="en-US" sz="2000" dirty="0"/>
          </a:p>
        </p:txBody>
      </p:sp>
      <p:pic>
        <p:nvPicPr>
          <p:cNvPr id="5" name="Picture 4"/>
          <p:cNvPicPr>
            <a:picLocks noChangeAspect="1"/>
          </p:cNvPicPr>
          <p:nvPr/>
        </p:nvPicPr>
        <p:blipFill>
          <a:blip r:embed="rId2"/>
          <a:stretch>
            <a:fillRect/>
          </a:stretch>
        </p:blipFill>
        <p:spPr>
          <a:xfrm>
            <a:off x="504356" y="2973311"/>
            <a:ext cx="3289300" cy="2463800"/>
          </a:xfrm>
          <a:prstGeom prst="rect">
            <a:avLst/>
          </a:prstGeom>
        </p:spPr>
      </p:pic>
      <p:pic>
        <p:nvPicPr>
          <p:cNvPr id="6" name="Picture 5"/>
          <p:cNvPicPr>
            <a:picLocks noChangeAspect="1"/>
          </p:cNvPicPr>
          <p:nvPr/>
        </p:nvPicPr>
        <p:blipFill>
          <a:blip r:embed="rId3"/>
          <a:stretch>
            <a:fillRect/>
          </a:stretch>
        </p:blipFill>
        <p:spPr>
          <a:xfrm>
            <a:off x="4446327" y="1502152"/>
            <a:ext cx="3953344" cy="2632927"/>
          </a:xfrm>
          <a:prstGeom prst="rect">
            <a:avLst/>
          </a:prstGeom>
        </p:spPr>
      </p:pic>
      <p:pic>
        <p:nvPicPr>
          <p:cNvPr id="7" name="Picture 6"/>
          <p:cNvPicPr>
            <a:picLocks noChangeAspect="1"/>
          </p:cNvPicPr>
          <p:nvPr/>
        </p:nvPicPr>
        <p:blipFill>
          <a:blip r:embed="rId4"/>
          <a:stretch>
            <a:fillRect/>
          </a:stretch>
        </p:blipFill>
        <p:spPr>
          <a:xfrm>
            <a:off x="4790813" y="4205211"/>
            <a:ext cx="3289300" cy="2463800"/>
          </a:xfrm>
          <a:prstGeom prst="rect">
            <a:avLst/>
          </a:prstGeom>
        </p:spPr>
      </p:pic>
    </p:spTree>
    <p:extLst>
      <p:ext uri="{BB962C8B-B14F-4D97-AF65-F5344CB8AC3E}">
        <p14:creationId xmlns:p14="http://schemas.microsoft.com/office/powerpoint/2010/main" val="39564953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 Nature</a:t>
            </a:r>
            <a:endParaRPr lang="en-US" dirty="0"/>
          </a:p>
        </p:txBody>
      </p:sp>
      <p:sp>
        <p:nvSpPr>
          <p:cNvPr id="4" name="Content Placeholder 3"/>
          <p:cNvSpPr>
            <a:spLocks noGrp="1"/>
          </p:cNvSpPr>
          <p:nvPr>
            <p:ph idx="1"/>
          </p:nvPr>
        </p:nvSpPr>
        <p:spPr/>
        <p:txBody>
          <a:bodyPr/>
          <a:lstStyle/>
          <a:p>
            <a:r>
              <a:rPr lang="en-US" dirty="0" smtClean="0"/>
              <a:t>Why do we have religions?</a:t>
            </a:r>
          </a:p>
          <a:p>
            <a:endParaRPr lang="en-US" dirty="0"/>
          </a:p>
          <a:p>
            <a:r>
              <a:rPr lang="en-US" dirty="0" smtClean="0"/>
              <a:t>Why do we have stories?   </a:t>
            </a:r>
            <a:endParaRPr lang="en-US" dirty="0"/>
          </a:p>
        </p:txBody>
      </p:sp>
    </p:spTree>
    <p:extLst>
      <p:ext uri="{BB962C8B-B14F-4D97-AF65-F5344CB8AC3E}">
        <p14:creationId xmlns:p14="http://schemas.microsoft.com/office/powerpoint/2010/main" val="1110934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Rules of Ancient Religions</a:t>
            </a:r>
            <a:endParaRPr lang="en-US" dirty="0"/>
          </a:p>
        </p:txBody>
      </p:sp>
      <p:sp>
        <p:nvSpPr>
          <p:cNvPr id="4" name="Content Placeholder 3"/>
          <p:cNvSpPr>
            <a:spLocks noGrp="1"/>
          </p:cNvSpPr>
          <p:nvPr>
            <p:ph idx="1"/>
          </p:nvPr>
        </p:nvSpPr>
        <p:spPr/>
        <p:txBody>
          <a:bodyPr>
            <a:normAutofit fontScale="92500" lnSpcReduction="10000"/>
          </a:bodyPr>
          <a:lstStyle/>
          <a:p>
            <a:r>
              <a:rPr lang="en-US" sz="2800" dirty="0" smtClean="0"/>
              <a:t>Religions satisfy or explain a need of the people</a:t>
            </a:r>
          </a:p>
          <a:p>
            <a:r>
              <a:rPr lang="en-US" sz="2800" dirty="0" smtClean="0"/>
              <a:t>Religion is not separate from anything else in society</a:t>
            </a:r>
          </a:p>
          <a:p>
            <a:r>
              <a:rPr lang="en-US" sz="2800" dirty="0" smtClean="0"/>
              <a:t>People trade religious ideas</a:t>
            </a:r>
          </a:p>
          <a:p>
            <a:r>
              <a:rPr lang="en-US" sz="2800" dirty="0"/>
              <a:t>Religions </a:t>
            </a:r>
            <a:r>
              <a:rPr lang="en-US" sz="2800" dirty="0" smtClean="0"/>
              <a:t>evolve</a:t>
            </a:r>
          </a:p>
          <a:p>
            <a:r>
              <a:rPr lang="en-US" sz="2800" dirty="0" smtClean="0"/>
              <a:t>Religions must be studied in context just like all other history </a:t>
            </a:r>
            <a:endParaRPr lang="en-US" sz="2800" dirty="0"/>
          </a:p>
        </p:txBody>
      </p:sp>
    </p:spTree>
    <p:extLst>
      <p:ext uri="{BB962C8B-B14F-4D97-AF65-F5344CB8AC3E}">
        <p14:creationId xmlns:p14="http://schemas.microsoft.com/office/powerpoint/2010/main" val="14019664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21528"/>
            <a:ext cx="7315200" cy="1154097"/>
          </a:xfrm>
        </p:spPr>
        <p:txBody>
          <a:bodyPr/>
          <a:lstStyle/>
          <a:p>
            <a:r>
              <a:rPr lang="en-US" dirty="0" smtClean="0"/>
              <a:t>Key Words</a:t>
            </a:r>
            <a:endParaRPr lang="en-US" dirty="0"/>
          </a:p>
        </p:txBody>
      </p:sp>
      <p:sp>
        <p:nvSpPr>
          <p:cNvPr id="3" name="Content Placeholder 2"/>
          <p:cNvSpPr>
            <a:spLocks noGrp="1"/>
          </p:cNvSpPr>
          <p:nvPr>
            <p:ph idx="1"/>
          </p:nvPr>
        </p:nvSpPr>
        <p:spPr>
          <a:xfrm>
            <a:off x="914400" y="1675625"/>
            <a:ext cx="7315200" cy="4633735"/>
          </a:xfrm>
        </p:spPr>
        <p:txBody>
          <a:bodyPr>
            <a:normAutofit lnSpcReduction="10000"/>
          </a:bodyPr>
          <a:lstStyle/>
          <a:p>
            <a:r>
              <a:rPr lang="en-US" sz="2800" dirty="0" smtClean="0"/>
              <a:t>Polytheism- many deity  </a:t>
            </a:r>
          </a:p>
          <a:p>
            <a:r>
              <a:rPr lang="en-US" sz="2800" dirty="0" smtClean="0"/>
              <a:t>Monotheism- one personal creator deity</a:t>
            </a:r>
          </a:p>
          <a:p>
            <a:r>
              <a:rPr lang="en-US" sz="2800" dirty="0" smtClean="0"/>
              <a:t>Atheism- belief in no god, and usually associated with someone who is not religious at all.  In history this sometimes just meant that believing in god in the “right way” </a:t>
            </a:r>
          </a:p>
          <a:p>
            <a:r>
              <a:rPr lang="en-US" sz="2800" dirty="0" err="1" smtClean="0"/>
              <a:t>Nontheism</a:t>
            </a:r>
            <a:r>
              <a:rPr lang="en-US" sz="2800" dirty="0" smtClean="0"/>
              <a:t>- covers many beliefs that do not include a creator god. Buddhism and Jainism and other forms of religions could still be considered non-theistic </a:t>
            </a:r>
            <a:endParaRPr lang="en-US" sz="2800" dirty="0"/>
          </a:p>
        </p:txBody>
      </p:sp>
    </p:spTree>
    <p:extLst>
      <p:ext uri="{BB962C8B-B14F-4D97-AF65-F5344CB8AC3E}">
        <p14:creationId xmlns:p14="http://schemas.microsoft.com/office/powerpoint/2010/main" val="15603491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2595</TotalTime>
  <Words>945</Words>
  <Application>Microsoft Macintosh PowerPoint</Application>
  <PresentationFormat>On-screen Show (4:3)</PresentationFormat>
  <Paragraphs>95</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Perspective</vt:lpstr>
      <vt:lpstr>PowerPoint Presentation</vt:lpstr>
      <vt:lpstr>Agenda </vt:lpstr>
      <vt:lpstr>PowerPoint Presentation</vt:lpstr>
      <vt:lpstr>Jigsaw p 34-39</vt:lpstr>
      <vt:lpstr>Presentation</vt:lpstr>
      <vt:lpstr>Where is the River &amp; Farmland? </vt:lpstr>
      <vt:lpstr>Human Nature</vt:lpstr>
      <vt:lpstr>Rules of Ancient Religions</vt:lpstr>
      <vt:lpstr>Key Words</vt:lpstr>
      <vt:lpstr>Ancient Stories</vt:lpstr>
      <vt:lpstr>Source it &amp; Contextualize it</vt:lpstr>
      <vt:lpstr>Enuma Elish </vt:lpstr>
      <vt:lpstr>  Warm Up: Review the Creation Myth from Yesterday</vt:lpstr>
      <vt:lpstr>Creation Epic</vt:lpstr>
      <vt:lpstr>Agenda</vt:lpstr>
      <vt:lpstr>Gilgamesh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Garner</dc:creator>
  <cp:lastModifiedBy>Josh Garner</cp:lastModifiedBy>
  <cp:revision>30</cp:revision>
  <dcterms:created xsi:type="dcterms:W3CDTF">2013-09-10T00:18:24Z</dcterms:created>
  <dcterms:modified xsi:type="dcterms:W3CDTF">2013-09-13T11:35:07Z</dcterms:modified>
</cp:coreProperties>
</file>